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Inter Light" panose="02000403000000020004" pitchFamily="2" charset="0"/>
      <p:regular r:id="rId7"/>
      <p:bold r:id="rId8"/>
      <p:italic r:id="rId9"/>
    </p:embeddedFont>
    <p:embeddedFont>
      <p:font typeface="Poppins" pitchFamily="2" charset="77"/>
      <p:regular r:id="rId10"/>
      <p:bold r:id="rId11"/>
      <p:italic r:id="rId12"/>
      <p:boldItalic r:id="rId13"/>
    </p:embeddedFont>
    <p:embeddedFont>
      <p:font typeface="Poppins Light" pitchFamily="2" charset="77"/>
      <p:regular r:id="rId14"/>
      <p:bold r:id="rId15"/>
      <p:italic r:id="rId16"/>
      <p:boldItalic r:id="rId17"/>
    </p:embeddedFont>
    <p:embeddedFont>
      <p:font typeface="Poppins Medium" pitchFamily="2" charset="77"/>
      <p:regular r:id="rId18"/>
      <p:bold r:id="rId19"/>
      <p:italic r:id="rId20"/>
      <p:boldItalic r:id="rId21"/>
    </p:embeddedFont>
    <p:embeddedFont>
      <p:font typeface="Poppins SemiBold" pitchFamily="2" charset="77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BodDI+g+MlZiUUNDSmuVhTCZT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15.fntdata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5" Type="http://schemas.openxmlformats.org/officeDocument/2006/relationships/font" Target="fonts/font19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font" Target="fonts/font1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font" Target="fonts/font1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font" Target="fonts/font17.fntdata"/><Relationship Id="rId28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font" Target="fonts/font16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rt 1">
  <p:cSld name="Part 1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6" descr="A picture containing text, sign, dark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5246" y="4740320"/>
            <a:ext cx="699567" cy="16387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6"/>
          <p:cNvSpPr txBox="1"/>
          <p:nvPr/>
        </p:nvSpPr>
        <p:spPr>
          <a:xfrm>
            <a:off x="220924" y="4726410"/>
            <a:ext cx="79060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powered by</a:t>
            </a:r>
            <a:endParaRPr/>
          </a:p>
        </p:txBody>
      </p:sp>
      <p:sp>
        <p:nvSpPr>
          <p:cNvPr id="11" name="Google Shape;11;p6"/>
          <p:cNvSpPr txBox="1"/>
          <p:nvPr/>
        </p:nvSpPr>
        <p:spPr>
          <a:xfrm>
            <a:off x="6779941" y="4726410"/>
            <a:ext cx="232577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 dirty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The digital heart of your organization</a:t>
            </a:r>
            <a:endParaRPr dirty="0"/>
          </a:p>
        </p:txBody>
      </p:sp>
      <p:sp>
        <p:nvSpPr>
          <p:cNvPr id="12" name="Google Shape;12;p6"/>
          <p:cNvSpPr txBox="1"/>
          <p:nvPr/>
        </p:nvSpPr>
        <p:spPr>
          <a:xfrm>
            <a:off x="293983" y="236994"/>
            <a:ext cx="3311400" cy="363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2000" b="0" i="0" u="none" strike="noStrike" cap="none">
                <a:solidFill>
                  <a:schemeClr val="lt2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Internal Comms Audit</a:t>
            </a:r>
            <a:endParaRPr sz="2000" b="0" i="0" u="none" strike="noStrike" cap="none">
              <a:solidFill>
                <a:schemeClr val="lt2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" name="Google Shape;13;p6"/>
          <p:cNvSpPr txBox="1"/>
          <p:nvPr/>
        </p:nvSpPr>
        <p:spPr>
          <a:xfrm>
            <a:off x="293983" y="621673"/>
            <a:ext cx="3311400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0" u="none" strike="noStrike" cap="non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Fill in each section</a:t>
            </a:r>
            <a:endParaRPr sz="1100" b="0" i="0" u="none" strike="noStrike" cap="none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4" name="Google Shape;14;p6"/>
          <p:cNvCxnSpPr/>
          <p:nvPr/>
        </p:nvCxnSpPr>
        <p:spPr>
          <a:xfrm>
            <a:off x="4734625" y="1101350"/>
            <a:ext cx="395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6"/>
          <p:cNvSpPr/>
          <p:nvPr/>
        </p:nvSpPr>
        <p:spPr>
          <a:xfrm>
            <a:off x="293983" y="961326"/>
            <a:ext cx="3944808" cy="1069354"/>
          </a:xfrm>
          <a:prstGeom prst="roundRect">
            <a:avLst>
              <a:gd name="adj" fmla="val 6257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 txBox="1"/>
          <p:nvPr/>
        </p:nvSpPr>
        <p:spPr>
          <a:xfrm>
            <a:off x="439633" y="1027774"/>
            <a:ext cx="1903500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Current Comms Channels</a:t>
            </a:r>
            <a:endParaRPr sz="1100" b="1" i="0" u="none" strike="noStrike" cap="none">
              <a:solidFill>
                <a:srgbClr val="37375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17" name="Google Shape;17;p6"/>
          <p:cNvCxnSpPr/>
          <p:nvPr/>
        </p:nvCxnSpPr>
        <p:spPr>
          <a:xfrm>
            <a:off x="293983" y="1285948"/>
            <a:ext cx="394480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6"/>
          <p:cNvSpPr/>
          <p:nvPr/>
        </p:nvSpPr>
        <p:spPr>
          <a:xfrm>
            <a:off x="4351201" y="304651"/>
            <a:ext cx="4430334" cy="1726029"/>
          </a:xfrm>
          <a:prstGeom prst="roundRect">
            <a:avLst>
              <a:gd name="adj" fmla="val 2958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6"/>
          <p:cNvSpPr txBox="1"/>
          <p:nvPr/>
        </p:nvSpPr>
        <p:spPr>
          <a:xfrm>
            <a:off x="4450660" y="371099"/>
            <a:ext cx="1903500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Key Messages &amp; Initiatives </a:t>
            </a:r>
            <a:endParaRPr/>
          </a:p>
        </p:txBody>
      </p:sp>
      <p:cxnSp>
        <p:nvCxnSpPr>
          <p:cNvPr id="20" name="Google Shape;20;p6"/>
          <p:cNvCxnSpPr/>
          <p:nvPr/>
        </p:nvCxnSpPr>
        <p:spPr>
          <a:xfrm>
            <a:off x="4305010" y="629273"/>
            <a:ext cx="44765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" name="Google Shape;21;p6"/>
          <p:cNvSpPr/>
          <p:nvPr/>
        </p:nvSpPr>
        <p:spPr>
          <a:xfrm>
            <a:off x="4351201" y="2148759"/>
            <a:ext cx="4430334" cy="2394841"/>
          </a:xfrm>
          <a:prstGeom prst="roundRect">
            <a:avLst>
              <a:gd name="adj" fmla="val 2652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6"/>
          <p:cNvSpPr txBox="1"/>
          <p:nvPr/>
        </p:nvSpPr>
        <p:spPr>
          <a:xfrm>
            <a:off x="4450659" y="2215208"/>
            <a:ext cx="3828367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"/>
                <a:ea typeface="Poppins"/>
                <a:cs typeface="Poppins"/>
                <a:sym typeface="Poppins"/>
              </a:rPr>
              <a:t>Historical Data (Reach, engagement, sentiment)</a:t>
            </a:r>
            <a:endParaRPr sz="1100" b="0" i="0" u="none" strike="noStrike" cap="none">
              <a:solidFill>
                <a:srgbClr val="373753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23" name="Google Shape;23;p6"/>
          <p:cNvCxnSpPr/>
          <p:nvPr/>
        </p:nvCxnSpPr>
        <p:spPr>
          <a:xfrm>
            <a:off x="4305010" y="2473382"/>
            <a:ext cx="44765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p6"/>
          <p:cNvSpPr/>
          <p:nvPr/>
        </p:nvSpPr>
        <p:spPr>
          <a:xfrm>
            <a:off x="293983" y="2148758"/>
            <a:ext cx="3944808" cy="2394839"/>
          </a:xfrm>
          <a:prstGeom prst="roundRect">
            <a:avLst>
              <a:gd name="adj" fmla="val 2817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/>
        </p:nvSpPr>
        <p:spPr>
          <a:xfrm>
            <a:off x="439633" y="2215207"/>
            <a:ext cx="3489816" cy="381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Company Strategic Priorities for This Year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1" i="0" u="none" strike="noStrike" cap="none">
              <a:solidFill>
                <a:srgbClr val="21054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26" name="Google Shape;26;p6"/>
          <p:cNvCxnSpPr/>
          <p:nvPr/>
        </p:nvCxnSpPr>
        <p:spPr>
          <a:xfrm>
            <a:off x="293983" y="2473381"/>
            <a:ext cx="3944808" cy="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rt 2">
  <p:cSld name="Part 2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 descr="A picture containing text, sign, dark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5246" y="4740320"/>
            <a:ext cx="699567" cy="1638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/>
        </p:nvSpPr>
        <p:spPr>
          <a:xfrm>
            <a:off x="220924" y="4726410"/>
            <a:ext cx="79060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powered by</a:t>
            </a:r>
            <a:endParaRPr/>
          </a:p>
        </p:txBody>
      </p:sp>
      <p:cxnSp>
        <p:nvCxnSpPr>
          <p:cNvPr id="31" name="Google Shape;31;p7"/>
          <p:cNvCxnSpPr/>
          <p:nvPr/>
        </p:nvCxnSpPr>
        <p:spPr>
          <a:xfrm>
            <a:off x="4734625" y="1101350"/>
            <a:ext cx="395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7"/>
          <p:cNvSpPr txBox="1"/>
          <p:nvPr/>
        </p:nvSpPr>
        <p:spPr>
          <a:xfrm>
            <a:off x="293983" y="236994"/>
            <a:ext cx="3311400" cy="363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2000" b="0" i="0" u="none" strike="noStrike" cap="none">
                <a:solidFill>
                  <a:schemeClr val="lt2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Internal Comms Audit</a:t>
            </a:r>
            <a:endParaRPr sz="2000" b="0" i="0" u="none" strike="noStrike" cap="none">
              <a:solidFill>
                <a:schemeClr val="lt2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3" name="Google Shape;33;p7"/>
          <p:cNvSpPr txBox="1"/>
          <p:nvPr/>
        </p:nvSpPr>
        <p:spPr>
          <a:xfrm>
            <a:off x="293983" y="621673"/>
            <a:ext cx="3311400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0" u="none" strike="noStrike" cap="non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Fill in each section</a:t>
            </a:r>
            <a:endParaRPr sz="1100" b="0" i="0" u="none" strike="noStrike" cap="none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34" name="Google Shape;34;p7"/>
          <p:cNvCxnSpPr/>
          <p:nvPr/>
        </p:nvCxnSpPr>
        <p:spPr>
          <a:xfrm>
            <a:off x="4734625" y="1101350"/>
            <a:ext cx="395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/>
          <p:nvPr/>
        </p:nvSpPr>
        <p:spPr>
          <a:xfrm>
            <a:off x="293983" y="961325"/>
            <a:ext cx="3944808" cy="3582259"/>
          </a:xfrm>
          <a:prstGeom prst="roundRect">
            <a:avLst>
              <a:gd name="adj" fmla="val 2118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7"/>
          <p:cNvSpPr txBox="1"/>
          <p:nvPr/>
        </p:nvSpPr>
        <p:spPr>
          <a:xfrm>
            <a:off x="439633" y="1027774"/>
            <a:ext cx="2748410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Main Stakeholders and Contributors</a:t>
            </a:r>
            <a:endParaRPr/>
          </a:p>
        </p:txBody>
      </p:sp>
      <p:cxnSp>
        <p:nvCxnSpPr>
          <p:cNvPr id="37" name="Google Shape;37;p7"/>
          <p:cNvCxnSpPr/>
          <p:nvPr/>
        </p:nvCxnSpPr>
        <p:spPr>
          <a:xfrm>
            <a:off x="293983" y="1285948"/>
            <a:ext cx="394480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7"/>
          <p:cNvSpPr/>
          <p:nvPr/>
        </p:nvSpPr>
        <p:spPr>
          <a:xfrm>
            <a:off x="4351201" y="304651"/>
            <a:ext cx="4430334" cy="2413832"/>
          </a:xfrm>
          <a:prstGeom prst="roundRect">
            <a:avLst>
              <a:gd name="adj" fmla="val 2958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4450659" y="371099"/>
            <a:ext cx="3581233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Voice of our Employees (Surveys, Focus groups) </a:t>
            </a:r>
            <a:endParaRPr/>
          </a:p>
        </p:txBody>
      </p:sp>
      <p:cxnSp>
        <p:nvCxnSpPr>
          <p:cNvPr id="40" name="Google Shape;40;p7"/>
          <p:cNvCxnSpPr/>
          <p:nvPr/>
        </p:nvCxnSpPr>
        <p:spPr>
          <a:xfrm>
            <a:off x="4305010" y="629273"/>
            <a:ext cx="44765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/>
          <p:nvPr/>
        </p:nvSpPr>
        <p:spPr>
          <a:xfrm>
            <a:off x="4351201" y="2844729"/>
            <a:ext cx="4430334" cy="1698855"/>
          </a:xfrm>
          <a:prstGeom prst="roundRect">
            <a:avLst>
              <a:gd name="adj" fmla="val 2652"/>
            </a:avLst>
          </a:prstGeom>
          <a:solidFill>
            <a:srgbClr val="E9DF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7"/>
          <p:cNvSpPr txBox="1"/>
          <p:nvPr/>
        </p:nvSpPr>
        <p:spPr>
          <a:xfrm>
            <a:off x="4450659" y="2911178"/>
            <a:ext cx="3828367" cy="19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i="0" u="none" strike="noStrike" cap="none">
                <a:solidFill>
                  <a:srgbClr val="21054A"/>
                </a:solidFill>
                <a:latin typeface="Poppins"/>
                <a:ea typeface="Poppins"/>
                <a:cs typeface="Poppins"/>
                <a:sym typeface="Poppins"/>
              </a:rPr>
              <a:t>Success Measures and Desired Future State</a:t>
            </a:r>
            <a:endParaRPr sz="1100" b="0" i="0" u="none" strike="noStrike" cap="none">
              <a:solidFill>
                <a:srgbClr val="373753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43" name="Google Shape;43;p7"/>
          <p:cNvCxnSpPr/>
          <p:nvPr/>
        </p:nvCxnSpPr>
        <p:spPr>
          <a:xfrm>
            <a:off x="4305010" y="3169352"/>
            <a:ext cx="447652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Google Shape;11;p6">
            <a:extLst>
              <a:ext uri="{FF2B5EF4-FFF2-40B4-BE49-F238E27FC236}">
                <a16:creationId xmlns:a16="http://schemas.microsoft.com/office/drawing/2014/main" id="{59A65A3B-9196-3145-7ADE-A201D17200CC}"/>
              </a:ext>
            </a:extLst>
          </p:cNvPr>
          <p:cNvSpPr txBox="1"/>
          <p:nvPr userDrawn="1"/>
        </p:nvSpPr>
        <p:spPr>
          <a:xfrm>
            <a:off x="6779941" y="4726410"/>
            <a:ext cx="232577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 dirty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The digital heart of your organization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351134" y="273844"/>
            <a:ext cx="7886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Poppins SemiBold"/>
              <a:buNone/>
              <a:defRPr sz="2700" b="1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351134" y="1031905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defRPr>
            </a:lvl1pPr>
            <a:lvl2pPr marL="914400" marR="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defRPr>
            </a:lvl2pPr>
            <a:lvl3pPr marL="1371600" marR="0" lvl="2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defRPr>
            </a:lvl3pPr>
            <a:lvl4pPr marL="1828800" marR="0" lvl="3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"/>
          <p:cNvSpPr txBox="1"/>
          <p:nvPr/>
        </p:nvSpPr>
        <p:spPr>
          <a:xfrm>
            <a:off x="439633" y="1383964"/>
            <a:ext cx="1575947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Email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Intranet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Newsletter </a:t>
            </a:r>
            <a:endParaRPr/>
          </a:p>
        </p:txBody>
      </p:sp>
      <p:sp>
        <p:nvSpPr>
          <p:cNvPr id="57" name="Google Shape;57;p3"/>
          <p:cNvSpPr txBox="1"/>
          <p:nvPr/>
        </p:nvSpPr>
        <p:spPr>
          <a:xfrm>
            <a:off x="2193833" y="1378667"/>
            <a:ext cx="186911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Town Halls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Team Meetings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Enterprise Chat Tools</a:t>
            </a:r>
            <a:endParaRPr/>
          </a:p>
        </p:txBody>
      </p:sp>
      <p:sp>
        <p:nvSpPr>
          <p:cNvPr id="58" name="Google Shape;58;p3"/>
          <p:cNvSpPr txBox="1"/>
          <p:nvPr/>
        </p:nvSpPr>
        <p:spPr>
          <a:xfrm>
            <a:off x="4446368" y="724624"/>
            <a:ext cx="2166574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Strategy, vision, purpose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Diversity, Equity &amp; Inclusion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Values and culture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Wellbeing and mental health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Benefits, rewards, compensation</a:t>
            </a:r>
            <a:endParaRPr/>
          </a:p>
        </p:txBody>
      </p:sp>
      <p:sp>
        <p:nvSpPr>
          <p:cNvPr id="59" name="Google Shape;59;p3"/>
          <p:cNvSpPr txBox="1"/>
          <p:nvPr/>
        </p:nvSpPr>
        <p:spPr>
          <a:xfrm>
            <a:off x="6612942" y="741896"/>
            <a:ext cx="2077483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Employee recognition and awards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Customer experience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Ways of working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Career paths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Sustainability initiatives</a:t>
            </a:r>
            <a:endParaRPr/>
          </a:p>
        </p:txBody>
      </p:sp>
      <p:sp>
        <p:nvSpPr>
          <p:cNvPr id="60" name="Google Shape;60;p3"/>
          <p:cNvSpPr txBox="1"/>
          <p:nvPr/>
        </p:nvSpPr>
        <p:spPr>
          <a:xfrm>
            <a:off x="439633" y="2729986"/>
            <a:ext cx="46082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#1</a:t>
            </a:r>
            <a:endParaRPr/>
          </a:p>
        </p:txBody>
      </p:sp>
      <p:sp>
        <p:nvSpPr>
          <p:cNvPr id="61" name="Google Shape;61;p3"/>
          <p:cNvSpPr txBox="1"/>
          <p:nvPr/>
        </p:nvSpPr>
        <p:spPr>
          <a:xfrm>
            <a:off x="439633" y="3358622"/>
            <a:ext cx="46082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#2</a:t>
            </a:r>
            <a:endParaRPr/>
          </a:p>
        </p:txBody>
      </p:sp>
      <p:sp>
        <p:nvSpPr>
          <p:cNvPr id="62" name="Google Shape;62;p3"/>
          <p:cNvSpPr txBox="1"/>
          <p:nvPr/>
        </p:nvSpPr>
        <p:spPr>
          <a:xfrm>
            <a:off x="439633" y="3961838"/>
            <a:ext cx="46082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#3</a:t>
            </a:r>
            <a:endParaRPr/>
          </a:p>
        </p:txBody>
      </p:sp>
      <p:sp>
        <p:nvSpPr>
          <p:cNvPr id="63" name="Google Shape;63;p3"/>
          <p:cNvSpPr txBox="1"/>
          <p:nvPr/>
        </p:nvSpPr>
        <p:spPr>
          <a:xfrm>
            <a:off x="900458" y="2749803"/>
            <a:ext cx="305599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Grow market share by 3% </a:t>
            </a:r>
            <a:endParaRPr/>
          </a:p>
        </p:txBody>
      </p:sp>
      <p:sp>
        <p:nvSpPr>
          <p:cNvPr id="64" name="Google Shape;64;p3"/>
          <p:cNvSpPr txBox="1"/>
          <p:nvPr/>
        </p:nvSpPr>
        <p:spPr>
          <a:xfrm>
            <a:off x="900458" y="3389399"/>
            <a:ext cx="305599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Retain 96% of our customer base</a:t>
            </a:r>
            <a:endParaRPr/>
          </a:p>
        </p:txBody>
      </p:sp>
      <p:sp>
        <p:nvSpPr>
          <p:cNvPr id="65" name="Google Shape;65;p3"/>
          <p:cNvSpPr txBox="1"/>
          <p:nvPr/>
        </p:nvSpPr>
        <p:spPr>
          <a:xfrm>
            <a:off x="899885" y="3992615"/>
            <a:ext cx="305599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Expand into new territories: UAE &amp; APAC</a:t>
            </a:r>
            <a:endParaRPr/>
          </a:p>
        </p:txBody>
      </p:sp>
      <p:sp>
        <p:nvSpPr>
          <p:cNvPr id="66" name="Google Shape;66;p3"/>
          <p:cNvSpPr txBox="1"/>
          <p:nvPr/>
        </p:nvSpPr>
        <p:spPr>
          <a:xfrm>
            <a:off x="4494066" y="2849930"/>
            <a:ext cx="2614156" cy="1458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2022 Employee Satisfaction Rate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Average email open rate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Intranet adoption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Town Hall participation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Employee Retention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Comms Satisfaction Survey </a:t>
            </a:r>
            <a:endParaRPr/>
          </a:p>
        </p:txBody>
      </p:sp>
      <p:sp>
        <p:nvSpPr>
          <p:cNvPr id="67" name="Google Shape;67;p3"/>
          <p:cNvSpPr txBox="1"/>
          <p:nvPr/>
        </p:nvSpPr>
        <p:spPr>
          <a:xfrm>
            <a:off x="4494066" y="2626692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Metric </a:t>
            </a:r>
            <a:endParaRPr/>
          </a:p>
        </p:txBody>
      </p:sp>
      <p:sp>
        <p:nvSpPr>
          <p:cNvPr id="68" name="Google Shape;68;p3"/>
          <p:cNvSpPr txBox="1"/>
          <p:nvPr/>
        </p:nvSpPr>
        <p:spPr>
          <a:xfrm>
            <a:off x="7352272" y="2611199"/>
            <a:ext cx="113178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Score</a:t>
            </a:r>
            <a:endParaRPr/>
          </a:p>
        </p:txBody>
      </p:sp>
      <p:sp>
        <p:nvSpPr>
          <p:cNvPr id="69" name="Google Shape;69;p3"/>
          <p:cNvSpPr txBox="1"/>
          <p:nvPr/>
        </p:nvSpPr>
        <p:spPr>
          <a:xfrm>
            <a:off x="7451450" y="2849930"/>
            <a:ext cx="792092" cy="1688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72%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29%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82%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60%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73%</a:t>
            </a:r>
            <a:endParaRPr/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57%</a:t>
            </a:r>
            <a:endParaRPr/>
          </a:p>
          <a:p>
            <a:pPr marL="171450" marR="0" lvl="0" indent="-1079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1490295" y="608712"/>
            <a:ext cx="157594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i="0" u="none" strike="noStrike" cap="none">
                <a:solidFill>
                  <a:schemeClr val="accent2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SAMPLE DATA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 txBox="1"/>
          <p:nvPr/>
        </p:nvSpPr>
        <p:spPr>
          <a:xfrm>
            <a:off x="391247" y="1399037"/>
            <a:ext cx="2614156" cy="270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Internal Comms Team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Laura Martin (EMEA)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David Clifford (NA)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Peter Laffey (APJ)</a:t>
            </a:r>
            <a:endParaRPr/>
          </a:p>
          <a:p>
            <a:pPr marL="171450" marR="0" lvl="0" indent="-107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Human Resources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Yvonne Leo (EMEA)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Mary Berry (NA)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Aiko Tanaka (APJ)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Executive Champions</a:t>
            </a:r>
            <a:endParaRPr/>
          </a:p>
          <a:p>
            <a:pPr marL="171450" marR="0" lvl="0" indent="-107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Yolanda Paul (EMEA)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Jeff Abrams (NA)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Hama Nakamura (APJ)</a:t>
            </a:r>
            <a:endParaRPr/>
          </a:p>
        </p:txBody>
      </p:sp>
      <p:sp>
        <p:nvSpPr>
          <p:cNvPr id="76" name="Google Shape;76;p4"/>
          <p:cNvSpPr txBox="1"/>
          <p:nvPr/>
        </p:nvSpPr>
        <p:spPr>
          <a:xfrm>
            <a:off x="2104718" y="1399037"/>
            <a:ext cx="2244860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Regional Comms Champions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Mike Murphy (EMEA)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Patricia Barnhart (NA)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Justin Fields (APJ)</a:t>
            </a:r>
            <a:endParaRPr/>
          </a:p>
        </p:txBody>
      </p:sp>
      <p:sp>
        <p:nvSpPr>
          <p:cNvPr id="77" name="Google Shape;77;p4"/>
          <p:cNvSpPr txBox="1"/>
          <p:nvPr/>
        </p:nvSpPr>
        <p:spPr>
          <a:xfrm>
            <a:off x="4381955" y="901618"/>
            <a:ext cx="1443014" cy="1392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It can be noisy on a given day, with key information getting lost </a:t>
            </a:r>
            <a:endParaRPr dirty="0"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A focus should be given to who is posting, bringing more visibility and engagement from the exec and leadership team</a:t>
            </a:r>
            <a:endParaRPr dirty="0"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Sometimes recognition can miss some people that contributed</a:t>
            </a:r>
            <a:endParaRPr dirty="0"/>
          </a:p>
        </p:txBody>
      </p:sp>
      <p:sp>
        <p:nvSpPr>
          <p:cNvPr id="78" name="Google Shape;78;p4"/>
          <p:cNvSpPr txBox="1"/>
          <p:nvPr/>
        </p:nvSpPr>
        <p:spPr>
          <a:xfrm>
            <a:off x="5824969" y="901618"/>
            <a:ext cx="1443014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More highlights on what’s going on across different areas of the business and department overviews</a:t>
            </a:r>
            <a:endParaRPr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Some new faces across panels and updates, to bring variety and power behind messaging</a:t>
            </a:r>
            <a:endParaRPr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Gamification works well at engaging employees and supporting information sharing</a:t>
            </a:r>
            <a:endParaRPr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9" name="Google Shape;79;p4"/>
          <p:cNvSpPr txBox="1"/>
          <p:nvPr/>
        </p:nvSpPr>
        <p:spPr>
          <a:xfrm>
            <a:off x="7282164" y="901618"/>
            <a:ext cx="1443014" cy="1992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Condensing some daily content into more cyclical updates, such as once a week</a:t>
            </a:r>
            <a:endParaRPr dirty="0"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Content that takes a lot of time to review – a challenge for teams that struggle to get time away from phones or their day to day</a:t>
            </a:r>
            <a:endParaRPr dirty="0"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Char char="•"/>
            </a:pPr>
            <a:r>
              <a:rPr lang="en-GB" sz="65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Repeated contributors – some more variety would support in reaching different areas of the business</a:t>
            </a:r>
            <a:endParaRPr dirty="0"/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171450" marR="0" lvl="0" indent="-130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endParaRPr sz="65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4366053" y="674324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Current State</a:t>
            </a:r>
            <a:endParaRPr dirty="0"/>
          </a:p>
        </p:txBody>
      </p:sp>
      <p:sp>
        <p:nvSpPr>
          <p:cNvPr id="81" name="Google Shape;81;p4"/>
          <p:cNvSpPr txBox="1"/>
          <p:nvPr/>
        </p:nvSpPr>
        <p:spPr>
          <a:xfrm>
            <a:off x="5816158" y="674324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More</a:t>
            </a:r>
            <a:endParaRPr/>
          </a:p>
        </p:txBody>
      </p:sp>
      <p:sp>
        <p:nvSpPr>
          <p:cNvPr id="82" name="Google Shape;82;p4"/>
          <p:cNvSpPr txBox="1"/>
          <p:nvPr/>
        </p:nvSpPr>
        <p:spPr>
          <a:xfrm>
            <a:off x="7273353" y="674324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</a:t>
            </a:r>
            <a:endParaRPr/>
          </a:p>
        </p:txBody>
      </p:sp>
      <p:sp>
        <p:nvSpPr>
          <p:cNvPr id="83" name="Google Shape;83;p4"/>
          <p:cNvSpPr txBox="1"/>
          <p:nvPr/>
        </p:nvSpPr>
        <p:spPr>
          <a:xfrm>
            <a:off x="4413054" y="3453513"/>
            <a:ext cx="2614156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2023 Employee Satisfaction Rate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Average email open rate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Intranet adoption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Town Hall participation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Employee Retention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Comms Satisfaction Survey </a:t>
            </a:r>
            <a:endParaRPr/>
          </a:p>
        </p:txBody>
      </p:sp>
      <p:sp>
        <p:nvSpPr>
          <p:cNvPr id="84" name="Google Shape;84;p4"/>
          <p:cNvSpPr txBox="1"/>
          <p:nvPr/>
        </p:nvSpPr>
        <p:spPr>
          <a:xfrm>
            <a:off x="4414227" y="3233462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Metric </a:t>
            </a:r>
            <a:endParaRPr/>
          </a:p>
        </p:txBody>
      </p:sp>
      <p:sp>
        <p:nvSpPr>
          <p:cNvPr id="85" name="Google Shape;85;p4"/>
          <p:cNvSpPr txBox="1"/>
          <p:nvPr/>
        </p:nvSpPr>
        <p:spPr>
          <a:xfrm>
            <a:off x="7278657" y="3447000"/>
            <a:ext cx="562975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+4%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+11%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+2%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+10%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+5%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rPr>
              <a:t>+8%</a:t>
            </a:r>
            <a:endParaRPr/>
          </a:p>
        </p:txBody>
      </p:sp>
      <p:sp>
        <p:nvSpPr>
          <p:cNvPr id="86" name="Google Shape;86;p4"/>
          <p:cNvSpPr txBox="1"/>
          <p:nvPr/>
        </p:nvSpPr>
        <p:spPr>
          <a:xfrm>
            <a:off x="7273353" y="3233462"/>
            <a:ext cx="157594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Goal </a:t>
            </a:r>
            <a:endParaRPr/>
          </a:p>
        </p:txBody>
      </p:sp>
      <p:sp>
        <p:nvSpPr>
          <p:cNvPr id="87" name="Google Shape;87;p4"/>
          <p:cNvSpPr txBox="1"/>
          <p:nvPr/>
        </p:nvSpPr>
        <p:spPr>
          <a:xfrm>
            <a:off x="1490295" y="608712"/>
            <a:ext cx="157594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i="0" u="none" strike="noStrike" cap="none">
                <a:solidFill>
                  <a:schemeClr val="accent2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SAMPLE DATA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orkvivo 22">
      <a:dk1>
        <a:srgbClr val="0A0D1F"/>
      </a:dk1>
      <a:lt1>
        <a:srgbClr val="FCF9F3"/>
      </a:lt1>
      <a:dk2>
        <a:srgbClr val="FCF9F3"/>
      </a:dk2>
      <a:lt2>
        <a:srgbClr val="200549"/>
      </a:lt2>
      <a:accent1>
        <a:srgbClr val="9966F5"/>
      </a:accent1>
      <a:accent2>
        <a:srgbClr val="FF5959"/>
      </a:accent2>
      <a:accent3>
        <a:srgbClr val="FFB51F"/>
      </a:accent3>
      <a:accent4>
        <a:srgbClr val="6002EE"/>
      </a:accent4>
      <a:accent5>
        <a:srgbClr val="5B9BD5"/>
      </a:accent5>
      <a:accent6>
        <a:srgbClr val="70AD47"/>
      </a:accent6>
      <a:hlink>
        <a:srgbClr val="9966F5"/>
      </a:hlink>
      <a:folHlink>
        <a:srgbClr val="9966F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359</Words>
  <Application>Microsoft Macintosh PowerPoint</Application>
  <PresentationFormat>On-screen Show (16:9)</PresentationFormat>
  <Paragraphs>92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Inter Light</vt:lpstr>
      <vt:lpstr>Poppins</vt:lpstr>
      <vt:lpstr>Poppins Medium</vt:lpstr>
      <vt:lpstr>Poppins SemiBold</vt:lpstr>
      <vt:lpstr>Poppins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Bryan Seale</cp:lastModifiedBy>
  <cp:revision>2</cp:revision>
  <dcterms:modified xsi:type="dcterms:W3CDTF">2023-02-08T16:06:47Z</dcterms:modified>
</cp:coreProperties>
</file>